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34"/>
  </p:notesMasterIdLst>
  <p:sldIdLst>
    <p:sldId id="256" r:id="rId5"/>
    <p:sldId id="266" r:id="rId6"/>
    <p:sldId id="303" r:id="rId7"/>
    <p:sldId id="299" r:id="rId8"/>
    <p:sldId id="323" r:id="rId9"/>
    <p:sldId id="300" r:id="rId10"/>
    <p:sldId id="324" r:id="rId11"/>
    <p:sldId id="325" r:id="rId12"/>
    <p:sldId id="326" r:id="rId13"/>
    <p:sldId id="327" r:id="rId14"/>
    <p:sldId id="328" r:id="rId15"/>
    <p:sldId id="329" r:id="rId16"/>
    <p:sldId id="330" r:id="rId17"/>
    <p:sldId id="331" r:id="rId18"/>
    <p:sldId id="332" r:id="rId19"/>
    <p:sldId id="344" r:id="rId20"/>
    <p:sldId id="345" r:id="rId21"/>
    <p:sldId id="334" r:id="rId22"/>
    <p:sldId id="338" r:id="rId23"/>
    <p:sldId id="339" r:id="rId24"/>
    <p:sldId id="340" r:id="rId25"/>
    <p:sldId id="341" r:id="rId26"/>
    <p:sldId id="342" r:id="rId27"/>
    <p:sldId id="343" r:id="rId28"/>
    <p:sldId id="333" r:id="rId29"/>
    <p:sldId id="335" r:id="rId30"/>
    <p:sldId id="336" r:id="rId31"/>
    <p:sldId id="337" r:id="rId32"/>
    <p:sldId id="265" r:id="rId3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35976572-4615-1247-9EC2-A0BF91A7C5CF}">
          <p14:sldIdLst>
            <p14:sldId id="256"/>
          </p14:sldIdLst>
        </p14:section>
        <p14:section name="Introduction" id="{C6D2C62A-29AC-DF49-90A9-375B40BAD281}">
          <p14:sldIdLst/>
        </p14:section>
        <p14:section name="Introduction" id="{E8894705-9979-5B45-8CA4-58B02FAEC1DA}">
          <p14:sldIdLst>
            <p14:sldId id="266"/>
            <p14:sldId id="303"/>
            <p14:sldId id="299"/>
            <p14:sldId id="323"/>
            <p14:sldId id="300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44"/>
            <p14:sldId id="345"/>
            <p14:sldId id="334"/>
            <p14:sldId id="338"/>
            <p14:sldId id="339"/>
            <p14:sldId id="340"/>
            <p14:sldId id="341"/>
            <p14:sldId id="342"/>
            <p14:sldId id="343"/>
            <p14:sldId id="333"/>
            <p14:sldId id="335"/>
            <p14:sldId id="336"/>
            <p14:sldId id="337"/>
          </p14:sldIdLst>
        </p14:section>
        <p14:section name="Background" id="{FC0075C5-0595-084F-AC09-6CDF38C7AF0A}">
          <p14:sldIdLst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2"/>
    <p:restoredTop sz="83761"/>
  </p:normalViewPr>
  <p:slideViewPr>
    <p:cSldViewPr snapToGrid="0">
      <p:cViewPr varScale="1">
        <p:scale>
          <a:sx n="110" d="100"/>
          <a:sy n="110" d="100"/>
        </p:scale>
        <p:origin x="1864" y="4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3F15BDB9-8FFB-BB43-6578-BFE8CF2C0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A4667687-0F2B-672B-43E7-E18062D7E1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B62F0997-A1E8-0066-72C9-FB5DC566F9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1731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B36E600D-8374-7F7F-268C-EA824A332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C29ECC79-A024-FC09-3672-471063307B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6B365AB6-C734-1E09-4423-31F0E95331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3176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6A817B60-B302-ECA3-040C-670F510ED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F81ACD64-1458-416C-0E44-B34A375E6B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EECABB5F-FEAF-4FA2-BB44-6D34A741AB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314567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68F75DDE-74E7-28C1-6C54-71F319733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3F9235D0-F9BE-302F-CC9A-1DFB9D0BEF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65BA258B-B920-FD11-B554-5182005E9E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49579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060B704F-68EC-8DC4-AE55-F24464F71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E7960130-8E94-AF4B-BC86-7FB21737E5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1ECA5360-E019-F8C9-36C4-BAB6D7DA74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46035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C7309893-3D43-0059-1C04-3E775E966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C1FA4A5F-3A30-30AC-3785-E616285600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310CB3AF-8AFF-6EDD-6865-2356AB7B83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416878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357E471A-898F-5B2C-944B-C3959A60E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63EC690E-8953-3BE4-CAE2-DE5F1175E1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33FD7F21-3D61-CD0D-CF00-1FBFC85B70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12775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8CC62619-9EA0-C603-CE9B-899CDBCAF5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697F8255-4711-E123-E3E6-F1DEFDBD8D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D9C927D3-E345-8164-28BC-E576AA69F4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58571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EFB3B090-9DD2-0E67-8F09-FCCE05DEE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900942AC-4DAE-70FF-9784-765269383F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FBAAAD78-621C-9F2B-CB9A-9771F30E71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64107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6247038F-2EFD-B33B-CCA2-E278290E0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F280ADB9-9F41-119F-17B8-4EE78BF2F4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D0523355-9185-08F2-C82C-95C63AB620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4478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9572E86B-9052-8AA7-5B00-76268E2DB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8A258AEC-F7AB-B998-5256-4A7DEAB8C9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DA7A0782-37CA-723C-42ED-82C30458F9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40491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C57FE42E-4101-E3CA-D132-50C5B3A45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8FAB28E2-7A5F-C7CB-5036-F9FE087E05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85C27122-D910-5FF8-368B-D15D718C21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76246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502E86C8-A928-6DED-7632-5F2426AD6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BB7DA6C0-77EC-0C15-6634-7E2A2BABA0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054EB40D-8120-CAE0-8C24-0877A68EF4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04440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736723AB-20EC-6BCE-7196-7E75B5272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27828CC4-FA4E-2BE4-791A-EB906202F7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EBA18987-26AD-1C8F-AF6C-4DEF60AAFF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79379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161BBE5B-78C7-01A9-A604-C9CCC2A48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2EB0B175-A0FC-BF06-17F2-BEAA17F07E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6B3413AA-E8FE-74BA-FB21-2389239548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 err="1"/>
              <a:t>Lab</a:t>
            </a:r>
            <a:r>
              <a:rPr lang="fr-FR" dirty="0"/>
              <a:t> – </a:t>
            </a:r>
            <a:r>
              <a:rPr lang="fr-FR" dirty="0" err="1"/>
              <a:t>apply</a:t>
            </a:r>
            <a:r>
              <a:rPr lang="fr-FR" dirty="0"/>
              <a:t> </a:t>
            </a:r>
            <a:r>
              <a:rPr lang="fr-FR" dirty="0" err="1"/>
              <a:t>properties</a:t>
            </a:r>
            <a:r>
              <a:rPr lang="fr-FR" dirty="0"/>
              <a:t> on </a:t>
            </a:r>
            <a:r>
              <a:rPr lang="fr-FR" dirty="0" err="1"/>
              <a:t>current</a:t>
            </a:r>
            <a:r>
              <a:rPr lang="fr-FR" dirty="0"/>
              <a:t> </a:t>
            </a:r>
            <a:r>
              <a:rPr lang="fr-FR" dirty="0" err="1"/>
              <a:t>systems</a:t>
            </a:r>
            <a:r>
              <a:rPr lang="fr-FR" dirty="0"/>
              <a:t> and </a:t>
            </a:r>
            <a:r>
              <a:rPr lang="fr-FR" dirty="0" err="1"/>
              <a:t>evaluate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consciousness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90532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2B291B6A-0DC9-FDC5-781F-60E2EEF46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3117D3CD-7C44-A4F6-8540-AF600F8B75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2AED9BF4-E3ED-C95E-A6DD-E822507438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fr-FR" dirty="0" err="1"/>
              <a:t>Exercise</a:t>
            </a:r>
            <a:r>
              <a:rPr lang="fr-FR" dirty="0"/>
              <a:t> – </a:t>
            </a:r>
            <a:r>
              <a:rPr lang="fr-FR" dirty="0" err="1"/>
              <a:t>apply</a:t>
            </a:r>
            <a:r>
              <a:rPr lang="fr-FR" dirty="0"/>
              <a:t> </a:t>
            </a:r>
            <a:r>
              <a:rPr lang="fr-FR" dirty="0" err="1"/>
              <a:t>properties</a:t>
            </a:r>
            <a:r>
              <a:rPr lang="fr-FR" dirty="0"/>
              <a:t> on </a:t>
            </a:r>
            <a:r>
              <a:rPr lang="fr-FR" dirty="0" err="1"/>
              <a:t>current</a:t>
            </a:r>
            <a:r>
              <a:rPr lang="fr-FR" dirty="0"/>
              <a:t> </a:t>
            </a:r>
            <a:r>
              <a:rPr lang="fr-FR" dirty="0" err="1"/>
              <a:t>systems</a:t>
            </a:r>
            <a:r>
              <a:rPr lang="fr-FR" dirty="0"/>
              <a:t> and </a:t>
            </a:r>
            <a:r>
              <a:rPr lang="fr-FR" dirty="0" err="1"/>
              <a:t>evaluate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consciousness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685481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B4797F56-911A-A0D4-A4EE-893834D5E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111FCD15-4D70-B301-2A6E-3DD01CC4B5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C44867A0-B9C7-6348-6397-AE3D6ECFD7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983923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09AC327F-019A-CA1C-0EF5-EE9EC503B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B45B34B2-211E-631B-50E9-79A6165A7C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F2C8375F-BF4A-2084-1C76-C47EAE1169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331339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DB7F1B3B-43F9-D87B-03E0-7251AAD14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63F3CA97-BEFA-949F-5078-4D7686AA20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69143B04-8D98-27D8-44F2-6D9C9A402C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7057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3671C035-1CE8-F259-7E68-8439411FE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912BC409-5CB3-61A2-68BF-5487D703B9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830DC78C-5515-9FC2-D43E-D260570D22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807860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b4e5c1bb18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b4e5c1bb18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4C65E5ED-F5C5-AC9B-6F5B-21859A759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2C9398B8-7FF3-63CD-E490-7C4C39ADE4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4F703642-0E49-B781-43A7-A98AE145CC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64897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574FB8A1-EE28-7E01-AC25-E9B7E012A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898326C2-DA8D-1C96-1E68-95CFEAE8C1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0E373ACE-79F7-823C-D2CE-91730EFAAA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2889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0C2234CB-01EC-D78D-8FC4-675C601B23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554E1FBD-44F5-6506-36CB-4CE540EF29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310D0B70-B2EF-B7CD-7000-70EADA60A1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1995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60AAD448-8E20-4143-9F4D-669B34A78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B0DA8482-314B-90C9-1BC6-364031EE7D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54DF1D5F-6359-EB65-B504-CC313B39BB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67171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7FF36D11-FA37-7F70-1CF6-AF7A8239C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218332F9-7A82-C51C-5457-CB5D481A1F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17F25EB3-E5BD-F5D9-9A02-269E6681FE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276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CFE63D57-29FA-B900-8464-221D38088D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C5FFF51D-AFDA-D70F-D02D-D3429B9AAE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D6A34469-75A5-3706-E29A-6287326C6F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656668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>
          <a:extLst>
            <a:ext uri="{FF2B5EF4-FFF2-40B4-BE49-F238E27FC236}">
              <a16:creationId xmlns:a16="http://schemas.microsoft.com/office/drawing/2014/main" id="{44569A75-A6E4-4D49-6ADC-3071D1F77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4e5c1bb18_0_27:notes">
            <a:extLst>
              <a:ext uri="{FF2B5EF4-FFF2-40B4-BE49-F238E27FC236}">
                <a16:creationId xmlns:a16="http://schemas.microsoft.com/office/drawing/2014/main" id="{B237D38B-8993-83CA-1345-FD3471BBD8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4e5c1bb18_0_27:notes">
            <a:extLst>
              <a:ext uri="{FF2B5EF4-FFF2-40B4-BE49-F238E27FC236}">
                <a16:creationId xmlns:a16="http://schemas.microsoft.com/office/drawing/2014/main" id="{64F4794F-8593-693B-CAFB-FC5AFF59B5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3632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1173750" y="2634950"/>
            <a:ext cx="85206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Future of AI</a:t>
            </a:r>
            <a:endParaRPr sz="30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1173750" y="32209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i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AI </a:t>
            </a:r>
            <a:r>
              <a:rPr lang="fr" sz="1800" i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consciousness</a:t>
            </a:r>
            <a:r>
              <a:rPr lang="fr" sz="1800" i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fr" sz="1800" i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sentience</a:t>
            </a:r>
            <a:r>
              <a:rPr lang="fr" sz="1800" i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and super intelligence</a:t>
            </a:r>
            <a:endParaRPr sz="1800" i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8475" y="2274170"/>
            <a:ext cx="1103100" cy="29758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1325075" y="2274175"/>
            <a:ext cx="11031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28/10/2025</a:t>
            </a:r>
            <a:endParaRPr sz="800" b="1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" name="Image 4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DB77CE62-EFDB-64B1-6F14-58BEE5D4F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9052" y="373831"/>
            <a:ext cx="1853046" cy="94427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70139938-A071-975A-FD85-C48B151D0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86FF5090-5577-923B-5775-A3546F423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92B39213-9766-274E-3803-5BFA3BD3BE08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B6F16-7501-70CD-AB0F-C68C6350435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7F3EBCBB-B1AA-5FA7-06C4-B4CA76D5E4A0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Learning Process of an Intelligent System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C022C59E-6368-E14D-91E4-DC7F0E447C09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The intelligence of a system is a measure of its skill-acquisition efficiency over a scope of tasks, with respect to priors, experience, and generalization difficulty.</a:t>
            </a:r>
          </a:p>
          <a:p>
            <a:pPr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  <a:p>
            <a:pPr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An intelligent system generates a skill program to interact with a task.</a:t>
            </a:r>
            <a:endParaRPr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A90AAE-11B5-D9A4-3B81-EA1EE25FA4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8710" y="2602431"/>
            <a:ext cx="4426580" cy="112433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58285EC-6E88-F869-FC09-1C289B2F23D5}"/>
              </a:ext>
            </a:extLst>
          </p:cNvPr>
          <p:cNvSpPr/>
          <p:nvPr/>
        </p:nvSpPr>
        <p:spPr>
          <a:xfrm>
            <a:off x="6428635" y="2453239"/>
            <a:ext cx="404261" cy="298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81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B9A0785E-4EF5-B3C9-2ECA-645D2B4B1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349F5FA0-DE11-127A-6E83-3FBC94E02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829157AE-F2B8-C6CF-44EF-EA72173EC383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CB3F2-ABE2-04F0-6A46-748789BD14B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83BC1040-D17B-C6D2-7BAA-CA98D2F552F0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Definition of a task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C6626B5C-4577-3163-5DFF-0D9B51DDFFB5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Task State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Current condition or configuration (e.g., chessboard positions, move history).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Situation Generator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Function that produces the observable situation from the task state.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Scoring Function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Evaluates responses → gives a score and feedback.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Task Update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Updates the task state based on the system’s response.</a:t>
            </a:r>
          </a:p>
        </p:txBody>
      </p:sp>
    </p:spTree>
    <p:extLst>
      <p:ext uri="{BB962C8B-B14F-4D97-AF65-F5344CB8AC3E}">
        <p14:creationId xmlns:p14="http://schemas.microsoft.com/office/powerpoint/2010/main" val="1965200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ECACE535-23F4-E7A4-B9B7-73F4CD4F4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A946FD84-4549-75C3-F89C-6E25FF88B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FFB8DD25-B530-5AD1-73DF-8DE9FE8E2628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C9C0F-CF2E-985A-66B7-5AE877A443D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200CD60A-C5ED-A45F-EB68-64E7F93E3100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Definition of an Intelligent System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BF506A58-F5BA-2320-E729-8CF35027C0B5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The intelligent system (IS) is the entity that learns, adapts, and improves through experience.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Key Functions: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System State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Internal representation (knowledge, weights, policies).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Skill Program Generator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Produces a frozen, task-specific program from the current system state.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Self-Update Function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Updates the system’s internal state based on experience, feedback, and scoring.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025085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6935E8FF-C05B-7EAF-ADB1-ECB42BA86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40C73CD6-7890-4AED-9DF7-7F016EF0D9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18270B5C-4E92-173E-9E2E-0DE80F4E85F4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E46C91-91BB-9853-E827-D5E6D8CEF60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8AE52A33-5C0A-841B-62A2-3CA89415DAB4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Inside the Training Phase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ACBCDFF7-77D9-C76D-77A6-1C33D22F1197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423B67-D927-8B86-7B31-9BD137877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527" y="1322360"/>
            <a:ext cx="7016945" cy="307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207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0461693E-E485-68A6-E291-9D4E64420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CEAE9B87-F504-2F79-7E36-59CD3DAAD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D3C5B883-C982-A4A9-06B7-F6DD3A545C8D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3A7424-3509-9E42-60A4-2965FB165C0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FECCC131-2383-46AE-E120-74BC5B0FDDEE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Inside the Evaluation Phase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3BB4B4E4-22DF-76D4-3D69-A054BAD83CC6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41A433A3-647F-4390-51CC-EA669BAE6ACA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The evaluation phase is somewhat similar to the training phase, with the following differences: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The task starts from a state 0 and consists of an independent series of situations.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It only involves a single fixed skill program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It no longer involves the intelligent system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826385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82BAB9FD-7351-263F-F4C2-99C5E129A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848FE71D-44E6-4F8A-A2DA-572B9118E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50EF4F76-D8EE-19E7-567A-62E11DA04B14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A7175-4439-E289-59B2-24268A26133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2829B472-2B3A-5619-051E-AB108EE16A21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Formal Definition of Intelligence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B15CCA55-1F58-D518-54FA-B035DF706FF2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Google Shape;68;p14">
                <a:extLst>
                  <a:ext uri="{FF2B5EF4-FFF2-40B4-BE49-F238E27FC236}">
                    <a16:creationId xmlns:a16="http://schemas.microsoft.com/office/drawing/2014/main" id="{1012A916-8B92-FE15-5A97-D5225B9E8FD8}"/>
                  </a:ext>
                </a:extLst>
              </p:cNvPr>
              <p:cNvSpPr txBox="1"/>
              <p:nvPr/>
            </p:nvSpPr>
            <p:spPr>
              <a:xfrm>
                <a:off x="917121" y="1615692"/>
                <a:ext cx="7399235" cy="30346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</m:ctrlPr>
                        </m:sSubSupPr>
                        <m:e>
                          <m: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  <m:t>𝐼</m:t>
                          </m:r>
                        </m:e>
                        <m:sub>
                          <m: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  <m:t>𝐼𝑆</m:t>
                          </m:r>
                          <m: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  <m:t>,</m:t>
                          </m:r>
                          <m: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  <m:t>𝑠𝑐𝑜𝑝𝑒</m:t>
                          </m:r>
                        </m:sub>
                        <m:sup>
                          <m:sSub>
                            <m:sSubPr>
                              <m:ctrlP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</m:ctrlPr>
                            </m:sSubPr>
                            <m:e>
                              <m: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  <m:t>𝑇</m:t>
                              </m:r>
                            </m:sub>
                          </m:sSub>
                        </m:sup>
                      </m:sSubSup>
                      <m:r>
                        <a:rPr lang="fr-FR" sz="1600" b="0" i="1" smtClean="0">
                          <a:solidFill>
                            <a:srgbClr val="576182"/>
                          </a:solidFill>
                          <a:latin typeface="Cambria Math" panose="02040503050406030204" pitchFamily="18" charset="0"/>
                          <a:ea typeface="Verdana"/>
                          <a:cs typeface="Verdana"/>
                        </a:rPr>
                        <m:t>=</m:t>
                      </m:r>
                      <m:r>
                        <a:rPr lang="fr-FR" sz="1600" b="0" i="1" smtClean="0">
                          <a:solidFill>
                            <a:srgbClr val="576182"/>
                          </a:solidFill>
                          <a:latin typeface="Cambria Math" panose="02040503050406030204" pitchFamily="18" charset="0"/>
                          <a:ea typeface="Verdana"/>
                          <a:cs typeface="Verdana"/>
                        </a:rPr>
                        <m:t>𝐴𝑉</m:t>
                      </m:r>
                      <m:sSub>
                        <m:sSubPr>
                          <m:ctrlP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</m:ctrlPr>
                        </m:sSubPr>
                        <m:e>
                          <m: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  <m:t>𝐺</m:t>
                          </m:r>
                        </m:e>
                        <m:sub>
                          <m: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  <m:t>𝑇</m:t>
                          </m:r>
                          <m: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  <m:t>∈</m:t>
                          </m:r>
                          <m: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  <m:t>𝑠𝑐𝑜𝑝𝑒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</m:ctrlPr>
                            </m:sSubPr>
                            <m:e>
                              <m: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  <m:t>𝑇</m:t>
                              </m:r>
                            </m:sub>
                          </m:sSub>
                          <m:r>
                            <a:rPr lang="fr-FR" sz="1600" b="0" i="1" smtClean="0">
                              <a:solidFill>
                                <a:srgbClr val="576182"/>
                              </a:solidFill>
                              <a:latin typeface="Cambria Math" panose="02040503050406030204" pitchFamily="18" charset="0"/>
                              <a:ea typeface="Verdana"/>
                              <a:cs typeface="Verdana"/>
                            </a:rPr>
                            <m:t> </m:t>
                          </m:r>
                          <m:sSub>
                            <m:sSubPr>
                              <m:ctrlP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</m:ctrlPr>
                            </m:sSubPr>
                            <m:e>
                              <m: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  <m:t>𝑇</m:t>
                              </m:r>
                            </m:sub>
                          </m:sSub>
                          <m:nary>
                            <m:naryPr>
                              <m:chr m:val="∑"/>
                              <m:supHide m:val="on"/>
                              <m:ctrlP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  <m:t>𝐶</m:t>
                              </m:r>
                              <m: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  <m:t>∈</m:t>
                              </m:r>
                              <m:r>
                                <a:rPr lang="fr-FR" sz="1600" b="0" i="1" smtClean="0">
                                  <a:solidFill>
                                    <a:srgbClr val="576182"/>
                                  </a:solidFill>
                                  <a:latin typeface="Cambria Math" panose="02040503050406030204" pitchFamily="18" charset="0"/>
                                  <a:ea typeface="Verdana"/>
                                  <a:cs typeface="Verdana"/>
                                </a:rPr>
                                <m:t>𝐶𝑢</m:t>
                              </m:r>
                              <m:sSubSup>
                                <m:sSubSupPr>
                                  <m:ctrlPr>
                                    <a:rPr lang="fr-FR" sz="1600" b="0" i="1" smtClean="0">
                                      <a:solidFill>
                                        <a:srgbClr val="576182"/>
                                      </a:solidFill>
                                      <a:latin typeface="Cambria Math" panose="02040503050406030204" pitchFamily="18" charset="0"/>
                                      <a:ea typeface="Verdana"/>
                                      <a:cs typeface="Verdana"/>
                                    </a:rPr>
                                  </m:ctrlPr>
                                </m:sSubSupPr>
                                <m:e>
                                  <m:r>
                                    <a:rPr lang="fr-FR" sz="1600" b="0" i="1" smtClean="0">
                                      <a:solidFill>
                                        <a:srgbClr val="576182"/>
                                      </a:solidFill>
                                      <a:latin typeface="Cambria Math" panose="02040503050406030204" pitchFamily="18" charset="0"/>
                                      <a:ea typeface="Verdana"/>
                                      <a:cs typeface="Verdana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fr-FR" sz="1600" b="0" i="1" smtClean="0">
                                      <a:solidFill>
                                        <a:srgbClr val="576182"/>
                                      </a:solidFill>
                                      <a:latin typeface="Cambria Math" panose="02040503050406030204" pitchFamily="18" charset="0"/>
                                      <a:ea typeface="Verdana"/>
                                      <a:cs typeface="Verdana"/>
                                    </a:rPr>
                                    <m:t>𝑇</m:t>
                                  </m:r>
                                </m:sub>
                                <m:sup>
                                  <m:sSub>
                                    <m:sSubPr>
                                      <m:ctrlPr>
                                        <a:rPr lang="fr-FR" sz="1600" b="0" i="1" smtClean="0">
                                          <a:solidFill>
                                            <a:srgbClr val="576182"/>
                                          </a:solidFill>
                                          <a:latin typeface="Cambria Math" panose="02040503050406030204" pitchFamily="18" charset="0"/>
                                          <a:ea typeface="Verdana"/>
                                          <a:cs typeface="Verdana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sz="1600" b="0" i="1" smtClean="0">
                                          <a:solidFill>
                                            <a:srgbClr val="576182"/>
                                          </a:solidFill>
                                          <a:latin typeface="Cambria Math" panose="02040503050406030204" pitchFamily="18" charset="0"/>
                                          <a:ea typeface="Verdana"/>
                                          <a:cs typeface="Verdana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fr-FR" sz="1600" b="0" i="1" smtClean="0">
                                          <a:solidFill>
                                            <a:srgbClr val="576182"/>
                                          </a:solidFill>
                                          <a:latin typeface="Cambria Math" panose="02040503050406030204" pitchFamily="18" charset="0"/>
                                          <a:ea typeface="Verdana"/>
                                          <a:cs typeface="Verdana"/>
                                        </a:rPr>
                                        <m:t>𝑇</m:t>
                                      </m:r>
                                    </m:sub>
                                  </m:sSub>
                                </m:sup>
                              </m:sSubSup>
                            </m:sub>
                            <m:sup/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fr-FR" sz="1600" b="0" i="1" smtClean="0">
                                      <a:solidFill>
                                        <a:srgbClr val="576182"/>
                                      </a:solidFill>
                                      <a:latin typeface="Cambria Math" panose="02040503050406030204" pitchFamily="18" charset="0"/>
                                      <a:ea typeface="Verdana"/>
                                      <a:cs typeface="Verdana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FR" sz="1600" b="0" i="1" smtClean="0">
                                          <a:solidFill>
                                            <a:srgbClr val="576182"/>
                                          </a:solidFill>
                                          <a:latin typeface="Cambria Math" panose="02040503050406030204" pitchFamily="18" charset="0"/>
                                          <a:ea typeface="Verdana"/>
                                          <a:cs typeface="Verdana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FR" sz="1600" b="0" i="1" smtClean="0">
                                          <a:solidFill>
                                            <a:srgbClr val="576182"/>
                                          </a:solidFill>
                                          <a:latin typeface="Cambria Math" panose="02040503050406030204" pitchFamily="18" charset="0"/>
                                          <a:ea typeface="Verdana"/>
                                          <a:cs typeface="Verdana"/>
                                        </a:rPr>
                                        <m:t>𝑃</m:t>
                                      </m:r>
                                    </m:e>
                                    <m:sub>
                                      <m:r>
                                        <a:rPr lang="fr-FR" sz="1600" b="0" i="1" smtClean="0">
                                          <a:solidFill>
                                            <a:srgbClr val="576182"/>
                                          </a:solidFill>
                                          <a:latin typeface="Cambria Math" panose="02040503050406030204" pitchFamily="18" charset="0"/>
                                          <a:ea typeface="Verdana"/>
                                          <a:cs typeface="Verdana"/>
                                        </a:rPr>
                                        <m:t>𝑐</m:t>
                                      </m:r>
                                    </m:sub>
                                  </m:sSub>
                                  <m:f>
                                    <m:fPr>
                                      <m:ctrlPr>
                                        <a:rPr lang="fr-FR" sz="1600" b="0" i="1" smtClean="0">
                                          <a:solidFill>
                                            <a:srgbClr val="576182"/>
                                          </a:solidFill>
                                          <a:latin typeface="Cambria Math" panose="02040503050406030204" pitchFamily="18" charset="0"/>
                                          <a:ea typeface="Verdana"/>
                                          <a:cs typeface="Verdana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fr-FR" sz="1600" b="0" i="1" smtClean="0">
                                          <a:solidFill>
                                            <a:srgbClr val="576182"/>
                                          </a:solidFill>
                                          <a:latin typeface="Cambria Math" panose="02040503050406030204" pitchFamily="18" charset="0"/>
                                          <a:ea typeface="Verdana"/>
                                          <a:cs typeface="Verdana"/>
                                        </a:rPr>
                                        <m:t>𝐺</m:t>
                                      </m:r>
                                      <m:sSubSup>
                                        <m:sSubSupPr>
                                          <m:ctrlPr>
                                            <a:rPr lang="fr-FR" sz="1600" b="0" i="1" smtClean="0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fr-FR" sz="1600" b="0" i="1" smtClean="0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𝐷</m:t>
                                          </m:r>
                                        </m:e>
                                        <m:sub>
                                          <m:r>
                                            <a:rPr lang="fr-FR" sz="1600" b="0" i="1" smtClean="0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𝐼𝑆</m:t>
                                          </m:r>
                                          <m:r>
                                            <a:rPr lang="fr-FR" sz="1600" b="0" i="1" smtClean="0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,</m:t>
                                          </m:r>
                                          <m:r>
                                            <a:rPr lang="fr-FR" sz="1600" b="0" i="1" smtClean="0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𝑇</m:t>
                                          </m:r>
                                          <m:r>
                                            <a:rPr lang="fr-FR" sz="1600" b="0" i="1" smtClean="0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,</m:t>
                                          </m:r>
                                          <m:r>
                                            <a:rPr lang="fr-FR" sz="1600" b="0" i="1" smtClean="0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𝐶</m:t>
                                          </m:r>
                                        </m:sub>
                                        <m:sup>
                                          <m:sSub>
                                            <m:sSubPr>
                                              <m:ctrlPr>
                                                <a:rPr lang="fr-FR" sz="1600" b="0" i="1" smtClean="0">
                                                  <a:solidFill>
                                                    <a:srgbClr val="576182"/>
                                                  </a:solidFill>
                                                  <a:latin typeface="Cambria Math" panose="02040503050406030204" pitchFamily="18" charset="0"/>
                                                  <a:ea typeface="Verdana"/>
                                                  <a:cs typeface="Verdana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fr-FR" sz="1600" b="0" i="1" smtClean="0">
                                                  <a:solidFill>
                                                    <a:srgbClr val="576182"/>
                                                  </a:solidFill>
                                                  <a:latin typeface="Cambria Math" panose="02040503050406030204" pitchFamily="18" charset="0"/>
                                                  <a:ea typeface="Verdana"/>
                                                  <a:cs typeface="Verdana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fr-FR" sz="1600" b="0" i="1" smtClean="0">
                                                  <a:solidFill>
                                                    <a:srgbClr val="576182"/>
                                                  </a:solidFill>
                                                  <a:latin typeface="Cambria Math" panose="02040503050406030204" pitchFamily="18" charset="0"/>
                                                  <a:ea typeface="Verdana"/>
                                                  <a:cs typeface="Verdana"/>
                                                </a:rPr>
                                                <m:t>𝑇</m:t>
                                              </m:r>
                                            </m:sub>
                                          </m:sSub>
                                        </m:sup>
                                      </m:sSub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fr-FR" sz="1600" b="0" i="1" smtClean="0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𝑃</m:t>
                                          </m:r>
                                        </m:e>
                                        <m:sub>
                                          <m: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𝐼𝑆</m:t>
                                          </m:r>
                                          <m: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,</m:t>
                                          </m:r>
                                          <m: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𝑇</m:t>
                                          </m:r>
                                        </m:sub>
                                        <m:sup>
                                          <m:sSub>
                                            <m:sSubPr>
                                              <m:ctrlPr>
                                                <a:rPr lang="fr-FR" sz="1600" i="1">
                                                  <a:solidFill>
                                                    <a:srgbClr val="576182"/>
                                                  </a:solidFill>
                                                  <a:latin typeface="Cambria Math" panose="02040503050406030204" pitchFamily="18" charset="0"/>
                                                  <a:ea typeface="Verdana"/>
                                                  <a:cs typeface="Verdana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fr-FR" sz="1600" i="1">
                                                  <a:solidFill>
                                                    <a:srgbClr val="576182"/>
                                                  </a:solidFill>
                                                  <a:latin typeface="Cambria Math" panose="02040503050406030204" pitchFamily="18" charset="0"/>
                                                  <a:ea typeface="Verdana"/>
                                                  <a:cs typeface="Verdana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fr-FR" sz="1600" i="1">
                                                  <a:solidFill>
                                                    <a:srgbClr val="576182"/>
                                                  </a:solidFill>
                                                  <a:latin typeface="Cambria Math" panose="02040503050406030204" pitchFamily="18" charset="0"/>
                                                  <a:ea typeface="Verdana"/>
                                                  <a:cs typeface="Verdana"/>
                                                </a:rPr>
                                                <m:t>𝑇</m:t>
                                              </m:r>
                                            </m:sub>
                                          </m:sSub>
                                        </m:sup>
                                      </m:sSubSup>
                                      <m:r>
                                        <a:rPr lang="fr-FR" sz="1600" b="0" i="1" smtClean="0">
                                          <a:solidFill>
                                            <a:srgbClr val="576182"/>
                                          </a:solidFill>
                                          <a:latin typeface="Cambria Math" panose="02040503050406030204" pitchFamily="18" charset="0"/>
                                          <a:ea typeface="Verdana"/>
                                          <a:cs typeface="Verdana"/>
                                        </a:rPr>
                                        <m:t>+</m:t>
                                      </m:r>
                                      <m:sSubSup>
                                        <m:sSubSupPr>
                                          <m:ctrlP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fr-FR" sz="1600" b="0" i="1" smtClean="0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𝐸</m:t>
                                          </m:r>
                                        </m:e>
                                        <m:sub>
                                          <m: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𝐼𝑆</m:t>
                                          </m:r>
                                          <m: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,</m:t>
                                          </m:r>
                                          <m: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𝑇</m:t>
                                          </m:r>
                                          <m: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,</m:t>
                                          </m:r>
                                          <m:r>
                                            <a:rPr lang="fr-FR" sz="1600" i="1">
                                              <a:solidFill>
                                                <a:srgbClr val="576182"/>
                                              </a:solidFill>
                                              <a:latin typeface="Cambria Math" panose="02040503050406030204" pitchFamily="18" charset="0"/>
                                              <a:ea typeface="Verdana"/>
                                              <a:cs typeface="Verdana"/>
                                            </a:rPr>
                                            <m:t>𝐶</m:t>
                                          </m:r>
                                        </m:sub>
                                        <m:sup>
                                          <m:sSub>
                                            <m:sSubPr>
                                              <m:ctrlPr>
                                                <a:rPr lang="fr-FR" sz="1600" i="1">
                                                  <a:solidFill>
                                                    <a:srgbClr val="576182"/>
                                                  </a:solidFill>
                                                  <a:latin typeface="Cambria Math" panose="02040503050406030204" pitchFamily="18" charset="0"/>
                                                  <a:ea typeface="Verdana"/>
                                                  <a:cs typeface="Verdana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fr-FR" sz="1600" i="1">
                                                  <a:solidFill>
                                                    <a:srgbClr val="576182"/>
                                                  </a:solidFill>
                                                  <a:latin typeface="Cambria Math" panose="02040503050406030204" pitchFamily="18" charset="0"/>
                                                  <a:ea typeface="Verdana"/>
                                                  <a:cs typeface="Verdana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fr-FR" sz="1600" i="1">
                                                  <a:solidFill>
                                                    <a:srgbClr val="576182"/>
                                                  </a:solidFill>
                                                  <a:latin typeface="Cambria Math" panose="02040503050406030204" pitchFamily="18" charset="0"/>
                                                  <a:ea typeface="Verdana"/>
                                                  <a:cs typeface="Verdana"/>
                                                </a:rPr>
                                                <m:t>𝑇</m:t>
                                              </m:r>
                                            </m:sub>
                                          </m:sSub>
                                        </m:sup>
                                      </m:sSubSup>
                                    </m:den>
                                  </m:f>
                                </m:e>
                              </m:d>
                            </m:e>
                          </m:nary>
                        </m:e>
                      </m:d>
                    </m:oMath>
                  </m:oMathPara>
                </a14:m>
                <a:endParaRPr lang="en-US" sz="1600" dirty="0">
                  <a:solidFill>
                    <a:srgbClr val="576182"/>
                  </a:solidFill>
                  <a:latin typeface="Verdana"/>
                  <a:ea typeface="Verdana"/>
                  <a:cs typeface="Verdana"/>
                </a:endParaRPr>
              </a:p>
            </p:txBody>
          </p:sp>
        </mc:Choice>
        <mc:Fallback xmlns="">
          <p:sp>
            <p:nvSpPr>
              <p:cNvPr id="8" name="Google Shape;68;p14">
                <a:extLst>
                  <a:ext uri="{FF2B5EF4-FFF2-40B4-BE49-F238E27FC236}">
                    <a16:creationId xmlns:a16="http://schemas.microsoft.com/office/drawing/2014/main" id="{1012A916-8B92-FE15-5A97-D5225B9E8F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121" y="1615692"/>
                <a:ext cx="7399235" cy="3034647"/>
              </a:xfrm>
              <a:prstGeom prst="rect">
                <a:avLst/>
              </a:prstGeom>
              <a:blipFill>
                <a:blip r:embed="rId4"/>
                <a:stretch>
                  <a:fillRect t="-1083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7356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E0828326-A2B2-3C59-BBC1-8A4D53691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913EE397-7199-AED6-736D-E4E277F0F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FD092F2B-6A8B-01CC-0BEA-A058BF527763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F0C7C8-6013-D2E4-F94C-F0CC5F929B1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17D24F83-97D5-C998-AB8D-68B9EE7BE57D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The ARC Challenge – a North Star for AGI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24A4C74F-5D9D-51B9-DA4C-3691E230E911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F318A2BA-9B6F-9407-6455-624FC0FB44B1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True AGI requires more than just scaling up existing AI models. It demands a fundamental shift towards systems capable of genuine fluid intelligence, the ability to adapt to novel challenges and solve problems efficiently, much like humans do.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The ARC Prize achieve this by creating and curating human-calibrated benchmarks that are easy for humans and hard for AI.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F1F1C9-08A6-9287-1DC4-FB86CBE52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898" y="3199426"/>
            <a:ext cx="4870048" cy="8280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A95C6C-8134-4AAC-F556-6C44D9CB2D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1631" y="2707969"/>
            <a:ext cx="1974917" cy="19021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CF0B5D-1FC0-18FD-DDD0-19261E61CB0D}"/>
              </a:ext>
            </a:extLst>
          </p:cNvPr>
          <p:cNvSpPr txBox="1"/>
          <p:nvPr/>
        </p:nvSpPr>
        <p:spPr>
          <a:xfrm>
            <a:off x="2310055" y="4180287"/>
            <a:ext cx="1050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ARC - 1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1E72A-DB88-26AD-0776-D85AE526BB1E}"/>
              </a:ext>
            </a:extLst>
          </p:cNvPr>
          <p:cNvSpPr txBox="1"/>
          <p:nvPr/>
        </p:nvSpPr>
        <p:spPr>
          <a:xfrm>
            <a:off x="7735086" y="3520534"/>
            <a:ext cx="10509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ARC - 2</a:t>
            </a:r>
          </a:p>
        </p:txBody>
      </p:sp>
    </p:spTree>
    <p:extLst>
      <p:ext uri="{BB962C8B-B14F-4D97-AF65-F5344CB8AC3E}">
        <p14:creationId xmlns:p14="http://schemas.microsoft.com/office/powerpoint/2010/main" val="1334320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DB36805C-697E-0226-2BF9-D12717393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91B02F1B-DCBA-07A2-2A15-48BD30201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771FD077-C580-262C-DC53-2B0E7E92785A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07F56-B9AA-D900-802F-1F065EC751B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2002E5A7-CC5C-01F5-62AA-2F15AEC00D85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The ARC Challenge – a North Star for AGI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7B25EA10-BA6A-951B-42DD-41BFCB5ACF07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pic>
        <p:nvPicPr>
          <p:cNvPr id="1026" name="Picture 2" descr="Pareto Frontier">
            <a:extLst>
              <a:ext uri="{FF2B5EF4-FFF2-40B4-BE49-F238E27FC236}">
                <a16:creationId xmlns:a16="http://schemas.microsoft.com/office/drawing/2014/main" id="{86786385-DE5F-53B6-BD84-E5160FB8E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157" y="1177944"/>
            <a:ext cx="5995686" cy="3372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3752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3D085F66-5B38-CC1F-81BA-988A7057A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8946295A-F52E-085A-1C3A-53EE0142C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391CD5F7-1209-DC8F-CE47-D54401934F22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9EE767-155C-11CE-06A2-11DAC6FEF63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8" name="Google Shape;83;p15">
            <a:extLst>
              <a:ext uri="{FF2B5EF4-FFF2-40B4-BE49-F238E27FC236}">
                <a16:creationId xmlns:a16="http://schemas.microsoft.com/office/drawing/2014/main" id="{3A6F6D18-8CC8-20B4-9000-31F4CF72F561}"/>
              </a:ext>
            </a:extLst>
          </p:cNvPr>
          <p:cNvSpPr txBox="1">
            <a:spLocks/>
          </p:cNvSpPr>
          <p:nvPr/>
        </p:nvSpPr>
        <p:spPr>
          <a:xfrm>
            <a:off x="440682" y="1946550"/>
            <a:ext cx="8262636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But is intelligence enough to be like us?</a:t>
            </a:r>
          </a:p>
          <a:p>
            <a:pPr algn="ctr"/>
            <a:r>
              <a:rPr lang="en-US" sz="20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Is solving problems the same as experiencing them?</a:t>
            </a:r>
          </a:p>
        </p:txBody>
      </p:sp>
    </p:spTree>
    <p:extLst>
      <p:ext uri="{BB962C8B-B14F-4D97-AF65-F5344CB8AC3E}">
        <p14:creationId xmlns:p14="http://schemas.microsoft.com/office/powerpoint/2010/main" val="1069296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A0016D37-5FFA-7F9F-5F8A-731A3B6CB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778F3F4E-8DF2-DB96-0F4F-F8E438201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BC447279-67B9-0536-5870-1458735B7A8B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CC746B-A3C3-4D05-1298-CF7728C1FEF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AAF512FD-7A53-ABF8-EC38-6962F12885A5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Why Talk about Consciousness in AI?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FB8DD610-8280-320B-F1F1-6116CD91D84C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DF24EAEE-C3BA-7429-9240-AF8493551DDE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AI systems are becoming more complex and human-like.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People are starting to ask: Could they ever be conscious?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 err="1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Butlin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 et al.</a:t>
            </a:r>
            <a:r>
              <a:rPr lang="en-US" sz="1200" baseline="300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[1]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: this question is scientifically tractable, not just philosophical.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We can use neuroscientific theories of human consciousness to assess AI.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F8D9EB-023E-0B1B-1944-2BDCB20EB166}"/>
              </a:ext>
            </a:extLst>
          </p:cNvPr>
          <p:cNvSpPr txBox="1"/>
          <p:nvPr/>
        </p:nvSpPr>
        <p:spPr>
          <a:xfrm>
            <a:off x="529390" y="4404969"/>
            <a:ext cx="778424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[1] </a:t>
            </a:r>
            <a:r>
              <a:rPr lang="en-US" sz="8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Consciousness in Artificial Intelligence: Insights from the Science of Consciousness</a:t>
            </a:r>
            <a:r>
              <a:rPr lang="en-US" sz="8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 P. </a:t>
            </a:r>
            <a:r>
              <a:rPr lang="en-US" sz="800" dirty="0" err="1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Butlin</a:t>
            </a:r>
            <a:r>
              <a:rPr lang="en-US" sz="8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. </a:t>
            </a:r>
            <a:r>
              <a:rPr lang="en-US" sz="800" dirty="0" err="1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arXiv</a:t>
            </a:r>
            <a:r>
              <a:rPr lang="en-US" sz="8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 preprint arXiv:2308.08708. 2023.</a:t>
            </a:r>
          </a:p>
        </p:txBody>
      </p:sp>
    </p:spTree>
    <p:extLst>
      <p:ext uri="{BB962C8B-B14F-4D97-AF65-F5344CB8AC3E}">
        <p14:creationId xmlns:p14="http://schemas.microsoft.com/office/powerpoint/2010/main" val="3137483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F6F4C21F-CA88-2F37-845D-116327594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695FC13F-7B93-6C87-2168-86C6FB05C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E10D1245-FF36-FCBD-5800-5F3A067ED96E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FC2DE3-FEDD-A317-4A43-D27F86DB285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213212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 lang="fr" i="1" dirty="0">
              <a:solidFill>
                <a:srgbClr val="8F6A2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444A3-2EF0-8402-FC29-5F2697B62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632902"/>
            <a:ext cx="3065075" cy="15291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5C94ED-FAAB-43BF-118B-D6F7D8FD81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275" y="2197940"/>
            <a:ext cx="3246908" cy="22324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40A10F-2CF6-83AE-EBBF-C730BC619E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7080" y="700710"/>
            <a:ext cx="4151120" cy="13935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A8E029-A67C-14E3-D295-F3A0B0A3AA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37062" y="2230072"/>
            <a:ext cx="4621138" cy="214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4650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648017FA-9BAE-F95E-C6A4-CFFBD8A29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A0199335-9D81-38AD-C4D5-FF66481A5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AF31AB8F-CA3B-B96F-2B9E-4C58EC5308D0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416CD-FE2B-5A78-8964-1E1900C3626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D84E96A8-1006-B738-DFE9-8E64705C1690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What is ”Consciousness”?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F01040E2-F1E3-DB2A-E9B2-382FBB96EA37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33CF5F1C-9C11-3CCA-5E22-5608070FF267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Focus: Phenomenal consciousness → subjective experience (“what it’s like” to be something).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Not just intelligence or access to information.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Conscious = having experiences (seeing, feeling, imagining).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Non-conscious = background processing (e.g., regulation, memory retrieval).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971077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B3F1ADB7-E90E-1815-0580-09CA569B4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2E551545-BE5B-5443-6924-652794161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3622D5E3-BC1C-6416-77A2-FADEB5E04C0D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D6E04-D530-AF59-08C8-909913AA8CC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F19F6B29-154E-02D0-33B4-F0B0535D4F05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The Evaluation Method: Theory-Heavy Approach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9E936B69-34C5-C390-4B32-836DDBDADB54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69B25B90-D91A-0F13-0BCC-44F2FEADC67A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Three assumptions: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Computational functionalism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Consciousness can arise from the right computations, not only biology. If the function is right, the substrate (silicon or neurons) doesn’t matter.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Scientific theories of consciousness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Neuroscience has identified functions linked to conscious processing.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Theory-heavy approach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Evaluate AI by how its architecture aligns with these theories, not by behavior (e.g., chat fluency).</a:t>
            </a:r>
          </a:p>
        </p:txBody>
      </p:sp>
    </p:spTree>
    <p:extLst>
      <p:ext uri="{BB962C8B-B14F-4D97-AF65-F5344CB8AC3E}">
        <p14:creationId xmlns:p14="http://schemas.microsoft.com/office/powerpoint/2010/main" val="24697830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3E2F2687-46CA-AC1B-E3FA-4326C77E8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617798E6-99E4-2164-9320-851800D32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8244BCB8-0968-2817-B37B-8B5D9CF09963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6975B-BEBF-F701-5BA5-7672DAB566F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1FCA5221-A1DA-5A7C-354A-DBE6CDA225E6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Theories Used as Frameworks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6F336382-0582-38A4-F6C7-9C60D524E565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B1FC409D-39B9-D7AD-C559-9AAB0D4E4116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Recurrent Processing Theory (RPT)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Consciousness needs feedback loops in perception.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Global Workspace Theory (GWT)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Consciousness = information “broadcast” to all cognitive modules.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Higher-Order Theories (HOT)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Awareness comes from self-monitoring and metacognition.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Predictive Processing (PP)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Consciousness = constant prediction and error correction.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Attention Schema Theory (AST)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Consciousness = having a model of one’s own attention.</a:t>
            </a:r>
          </a:p>
        </p:txBody>
      </p:sp>
    </p:spTree>
    <p:extLst>
      <p:ext uri="{BB962C8B-B14F-4D97-AF65-F5344CB8AC3E}">
        <p14:creationId xmlns:p14="http://schemas.microsoft.com/office/powerpoint/2010/main" val="1170728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E36F40CC-8E36-E147-5292-4E01655B3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1B8FB9D2-A14A-E831-C2E0-8BC51F49C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9072D508-FF7B-99BF-FAC1-89B6389BF5EF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F03EC0-4C2A-4A43-274C-1C241E65F36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75224061-4F5C-1521-27E5-123636B40371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The “Indicator Properties”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C1895952-FE3B-102E-A0BD-516B9BA5D436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0045AD7-7B4E-DF00-16B5-A86B9D7CE9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0501268"/>
              </p:ext>
            </p:extLst>
          </p:nvPr>
        </p:nvGraphicFramePr>
        <p:xfrm>
          <a:off x="1413614" y="1241766"/>
          <a:ext cx="6498351" cy="2854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469927">
                  <a:extLst>
                    <a:ext uri="{9D8B030D-6E8A-4147-A177-3AD203B41FA5}">
                      <a16:colId xmlns:a16="http://schemas.microsoft.com/office/drawing/2014/main" val="3527336419"/>
                    </a:ext>
                  </a:extLst>
                </a:gridCol>
                <a:gridCol w="4028424">
                  <a:extLst>
                    <a:ext uri="{9D8B030D-6E8A-4147-A177-3AD203B41FA5}">
                      <a16:colId xmlns:a16="http://schemas.microsoft.com/office/drawing/2014/main" val="22502894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 Indicators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3345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RPT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Feedback/recurrent loops creating coherent perceptual scenes.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263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GWT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Central workspace, limited capacity, global information broadcast.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2827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HOT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Metacognition, self-monitoring, belief updating.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36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Internal model of attention.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428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Predictive coding and error correction.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5166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Agency/Embodiment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Goal-directed learning and modeling of body/environment interactions.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6651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5956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C2860E8B-550B-236F-5598-42A6331E8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6DE6C0BA-DA70-5D56-79B0-5D2696E72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A8BBB44B-83FC-35E0-C59D-305369C7B923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46E0A5-35DE-58EB-0454-AE7E852B100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B4544B99-23C2-6382-8189-2BE170DA8A13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Why this Approach Matters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6D27ECA8-313A-7ACF-E403-742832EB6693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E771016A-1369-8A12-D017-E7775FAF8E5D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Avoids overreacting to human-like behavior (chatbots ≠ consciousness).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Builds a scientific basis for future assessment.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Encourages ethical preparedness — what happens if we do build conscious systems?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166545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FADB6686-F1FF-CFD1-477E-987D82ACC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5A237C95-A5DA-A307-D2E5-70AB3F330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22F7D3A6-A2CA-9DCE-5058-896EFABBCF83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4DC9A7-F17D-45DB-622B-CDD527E2D66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8" name="Google Shape;83;p15">
            <a:extLst>
              <a:ext uri="{FF2B5EF4-FFF2-40B4-BE49-F238E27FC236}">
                <a16:creationId xmlns:a16="http://schemas.microsoft.com/office/drawing/2014/main" id="{4C5C8063-396C-CBA7-4FC3-0275BAA87A52}"/>
              </a:ext>
            </a:extLst>
          </p:cNvPr>
          <p:cNvSpPr txBox="1">
            <a:spLocks/>
          </p:cNvSpPr>
          <p:nvPr/>
        </p:nvSpPr>
        <p:spPr>
          <a:xfrm>
            <a:off x="440682" y="1946550"/>
            <a:ext cx="8262636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What about Artificial Super Intelligence?</a:t>
            </a:r>
          </a:p>
        </p:txBody>
      </p:sp>
    </p:spTree>
    <p:extLst>
      <p:ext uri="{BB962C8B-B14F-4D97-AF65-F5344CB8AC3E}">
        <p14:creationId xmlns:p14="http://schemas.microsoft.com/office/powerpoint/2010/main" val="17471239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170FA390-1B01-F699-B3AB-73720B526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416BE60D-524E-D30E-90C9-282981B20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504F1BA8-FFF8-563C-F1C9-D66019225776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9997D-7AD7-4EDF-C930-79AD26CC4CB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26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A826CDDC-03E1-C279-FB6B-1316708CB22E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What is Artificial Superintelligence?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5FD79129-89C8-068B-2F60-016F726C4DA9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99A07C2A-2AD8-8B3B-6131-1079408B2540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ASI is a hypothetical AI system whose intellectual capabilities vastly exceed those of the best human minds in virtually every domain. 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It is beyond Narrow AI (ANI), which excels only at specialized tasks, and also beyond AGI (Artificial General Intelligence), which aims to match human-level general reasoning.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Human intelligence may not be the optimal or only form of intelligence; thus, ASI could manifest in very different architectures or modes of thinking.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447716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723A9BF2-E77F-A25D-1F38-7A1B5A5BD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BA2F4536-8E1C-3F24-8766-2EEE94C1E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500F6D18-2AD0-0ABC-3481-C52BA2A47094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EFF45B-06F4-4946-4EC2-1C4A6E28D77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27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F57AE8C1-65AB-6861-665B-884AB0D0A6C5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Key Building Blocks for ASI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393FB2A2-F0F5-13B4-F934-7C2D91C9A63D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097E8939-B704-76C4-EB55-921CF9AD3145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Large language models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, massive datasets, and multimodal AI systems serve as incremental steps toward more general intelligence.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Neuromorphic computing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, evolutionary algorithms, and AI-generated programming are proposed technologies that could drive further leaps.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Each piece (multisensory perception, cross-domain reasoning, unsupervised learning) contributes toward the foundation of ASI.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1546772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574C4560-F878-6A4F-6D4D-4A748BCE9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03748881-AEAA-8BDD-3112-A6E9F2FA9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089AE922-0CDE-A777-1243-3156CE2400C7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1F29DC-255A-820D-2B1D-63A91BFF276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28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E3E03339-37DD-28B1-0E42-E519B90A82C3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Enablers for ASI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82F2E8AC-15BD-43D3-1045-88956F7BDCE0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  <p:sp>
        <p:nvSpPr>
          <p:cNvPr id="8" name="Google Shape;68;p14">
            <a:extLst>
              <a:ext uri="{FF2B5EF4-FFF2-40B4-BE49-F238E27FC236}">
                <a16:creationId xmlns:a16="http://schemas.microsoft.com/office/drawing/2014/main" id="{45D5CE25-B0EE-86C3-8B47-A33E5FE32236}"/>
              </a:ext>
            </a:extLst>
          </p:cNvPr>
          <p:cNvSpPr txBox="1"/>
          <p:nvPr/>
        </p:nvSpPr>
        <p:spPr>
          <a:xfrm>
            <a:off x="914398" y="13906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Iterative self-improvement and recursive learning loops (an AI that improves itself).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Integrating modalities (vision, language, physics) so ASI can reason across sensory domains.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Bridging symbolic reasoning and neural methods to combine abstraction and pattern recognition. (implied in “building blocks” discussion)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6620494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B7F2A176-2A33-C6A9-3689-FD32952B16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735" y="1718580"/>
            <a:ext cx="3348530" cy="170633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657D6551-8C3B-1D14-9075-CD05B8924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A587CCFE-61AD-858D-D6C0-4D5A55CC3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2B46E614-79A0-5576-5002-56CB7F57F89C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44CECE-1768-D454-3D22-22B54D76389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8" name="Google Shape;83;p15">
            <a:extLst>
              <a:ext uri="{FF2B5EF4-FFF2-40B4-BE49-F238E27FC236}">
                <a16:creationId xmlns:a16="http://schemas.microsoft.com/office/drawing/2014/main" id="{A33434A3-3899-2E2C-7F22-FE9ED5E6D474}"/>
              </a:ext>
            </a:extLst>
          </p:cNvPr>
          <p:cNvSpPr txBox="1">
            <a:spLocks/>
          </p:cNvSpPr>
          <p:nvPr/>
        </p:nvSpPr>
        <p:spPr>
          <a:xfrm>
            <a:off x="2793282" y="2185832"/>
            <a:ext cx="5642609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What is Intelligence ?</a:t>
            </a:r>
          </a:p>
        </p:txBody>
      </p:sp>
    </p:spTree>
    <p:extLst>
      <p:ext uri="{BB962C8B-B14F-4D97-AF65-F5344CB8AC3E}">
        <p14:creationId xmlns:p14="http://schemas.microsoft.com/office/powerpoint/2010/main" val="1195742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A1FCEE9C-8AA1-17C3-7E2C-7573A24D1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483E6F71-5C29-EB43-8B34-DE359D251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76BD34A6-2F5E-527C-D02A-B8445975369D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07EEB-62E4-D0C2-4036-95F2BBBD590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64EBC012-487C-3A4E-B1E0-A9FAB64637C5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The challenge of defining intelligence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94E01AC3-DFFE-147C-734E-B6F4FCC77040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Intelligence has </a:t>
            </a: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no single universal definition</a:t>
            </a: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  <a:p>
            <a:pPr marL="171450" indent="-171450"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  <a:p>
            <a:pPr marL="171450" indent="-171450"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Two dominant perspectives emerge:</a:t>
            </a:r>
          </a:p>
          <a:p>
            <a:pPr marL="171450" indent="-171450"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  <a:p>
            <a:pPr marL="400050" lvl="2" indent="-171450"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Skill acquisition view –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 collection of task specific abilities.</a:t>
            </a:r>
          </a:p>
          <a:p>
            <a:pPr marL="400050" lvl="2" indent="-171450"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  <a:p>
            <a:pPr marL="400050" lvl="2" indent="-171450"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General Learning Ability view –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 flexible, adaptive process that turns experience into knowledge and behavior.</a:t>
            </a:r>
          </a:p>
          <a:p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  <a:p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endParaRPr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411828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2BEC1CD8-0587-332A-1029-670D32B60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3A34D379-0A9A-8B77-5D8F-B3B42675D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78D02277-4323-19B4-9A5A-337297ED1076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579BD-15FC-B08F-E64C-FFC59351DFB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6D6D2220-FF1D-976B-E8D4-5A88CE7AF52A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Two perspectives on Intelligence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36D5C98-5E79-C011-0A5E-A7750B6DC3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075082"/>
              </p:ext>
            </p:extLst>
          </p:nvPr>
        </p:nvGraphicFramePr>
        <p:xfrm>
          <a:off x="1375988" y="1539608"/>
          <a:ext cx="6096000" cy="1838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75887052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4994704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Collection of skills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General Learning 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012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Intelligence as a set of specific, measurable abilities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Intelligence as a general process of adapting to new environments and problems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6031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“Skill acquisition” perspective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“Crystallized” or “fluid” perspective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304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Easy to quantify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rgbClr val="576182"/>
                          </a:solidFill>
                          <a:latin typeface="Verdana"/>
                          <a:ea typeface="Verdana"/>
                          <a:cs typeface="Verdana"/>
                          <a:sym typeface="Arial"/>
                        </a:rPr>
                        <a:t>Harder to test, but closed to human cognition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7492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5437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A9B3C222-41A4-1DAD-37DB-B8EC1E856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9FFF6B6B-BDC4-D1B3-EB38-B3F2DDD98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6F4914AD-73F4-8FC3-8ABC-5F9731D37A8F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5FF36-EA24-55CD-5666-503A2B91DD6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F3DDEDB8-420D-F681-E041-865B8825AD70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Evaluating AI Intelligence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9CC2BEB1-5275-C34B-0D33-238272089970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Skill-Based (</a:t>
            </a: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Narrow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) Evaluation</a:t>
            </a:r>
          </a:p>
          <a:p>
            <a:pPr marL="400050" lvl="2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Human or peer review of outputs on predefined benchmarks.</a:t>
            </a:r>
          </a:p>
          <a:p>
            <a:pPr marL="400050" lvl="2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Measures task-specific performance (e.g., classification, summarization).</a:t>
            </a:r>
          </a:p>
          <a:p>
            <a:pPr marL="400050" lvl="2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Often tested on “seen” or similar data.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Ability-Based (</a:t>
            </a: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Broad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) Evaluation</a:t>
            </a:r>
          </a:p>
          <a:p>
            <a:pPr marL="400050" lvl="2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Rooted in psychometric testing (reliability, validity, standardization).</a:t>
            </a:r>
          </a:p>
          <a:p>
            <a:pPr marL="400050" lvl="2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Evaluates adaptability and general reasoning beyond training data.</a:t>
            </a:r>
          </a:p>
          <a:p>
            <a:pPr marL="400050" lvl="2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Focuses on behavioral flexibility.</a:t>
            </a:r>
          </a:p>
          <a:p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  <a:p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endParaRPr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52426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09566806-144B-03FF-6722-A59AEAB6D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F51A909A-E0FD-77F3-5091-6D4760048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D06AFEAD-3CB1-9ED1-DB54-D4A583451BC7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26EC80-287D-37CC-4D6C-D7CB4D129EF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63F08C9C-5B92-7C08-E81B-C07A5F540CC0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From Machine Learning to Generalization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C5BEF688-92A3-DBD0-5A68-2121A44D3628}"/>
              </a:ext>
            </a:extLst>
          </p:cNvPr>
          <p:cNvSpPr txBox="1"/>
          <p:nvPr/>
        </p:nvSpPr>
        <p:spPr>
          <a:xfrm>
            <a:off x="761998" y="1238249"/>
            <a:ext cx="7399235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In ML/DL, generalization = performance on unseen data.</a:t>
            </a:r>
          </a:p>
          <a:p>
            <a:pPr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But in AI cognition, we distinguish two types:</a:t>
            </a:r>
          </a:p>
          <a:p>
            <a:pPr marL="400050" lvl="2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System-Centric Generalization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Novel inputs not encountered by the system.</a:t>
            </a:r>
          </a:p>
          <a:p>
            <a:pPr marL="400050" lvl="2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b="1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Developer-Aware Generalization - </a:t>
            </a: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Inputs unseen by both system and developer (true out-of-distribution generalization).</a:t>
            </a:r>
          </a:p>
          <a:p>
            <a:pPr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This boundary defines whether an AI can truly reason or merely recall patterns.</a:t>
            </a:r>
          </a:p>
          <a:p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</a:endParaRPr>
          </a:p>
          <a:p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endParaRPr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305617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BD81A26D-B85D-1237-27FD-A2B2212D4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8A714548-8782-D709-9F14-BE39886FF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A637F86E-D0D5-1B6D-96A0-06B037B8477A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73609-3917-F512-3B35-80755023501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B7A13AE9-A101-6DCC-EDB8-9C7895BDFF44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  <a:sym typeface="Verdana"/>
              </a:rPr>
              <a:t>Cognitive Abilities &amp; Degrees of Generalization</a:t>
            </a:r>
          </a:p>
        </p:txBody>
      </p:sp>
      <p:sp>
        <p:nvSpPr>
          <p:cNvPr id="5" name="Google Shape;68;p14">
            <a:extLst>
              <a:ext uri="{FF2B5EF4-FFF2-40B4-BE49-F238E27FC236}">
                <a16:creationId xmlns:a16="http://schemas.microsoft.com/office/drawing/2014/main" id="{2ED53408-152B-91C6-8BD6-B6A72746B33F}"/>
              </a:ext>
            </a:extLst>
          </p:cNvPr>
          <p:cNvSpPr txBox="1"/>
          <p:nvPr/>
        </p:nvSpPr>
        <p:spPr>
          <a:xfrm>
            <a:off x="761999" y="1238249"/>
            <a:ext cx="3656178" cy="303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Generalization spectrum: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Local: Adapt within one task.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Broad: Transfer across related domains.</a:t>
            </a: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1200" dirty="0">
                <a:solidFill>
                  <a:srgbClr val="576182"/>
                </a:solidFill>
                <a:latin typeface="Verdana"/>
                <a:ea typeface="Verdana"/>
                <a:cs typeface="Verdana"/>
              </a:rPr>
              <a:t>Extreme (General Intelligence): Handle abstract, novel problems without retraining.</a:t>
            </a:r>
          </a:p>
          <a:p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endParaRPr lang="en-US"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endParaRPr sz="1200" dirty="0">
              <a:solidFill>
                <a:srgbClr val="57618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BC07F3-4ABD-6DE0-0329-78F5BDD5D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5825" y="1454530"/>
            <a:ext cx="33401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93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>
          <a:extLst>
            <a:ext uri="{FF2B5EF4-FFF2-40B4-BE49-F238E27FC236}">
              <a16:creationId xmlns:a16="http://schemas.microsoft.com/office/drawing/2014/main" id="{81342BE7-7DAA-E64A-0E39-E4F2A6593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Police, Graphique, capture d’écran&#10;&#10;Description générée automatiquement">
            <a:extLst>
              <a:ext uri="{FF2B5EF4-FFF2-40B4-BE49-F238E27FC236}">
                <a16:creationId xmlns:a16="http://schemas.microsoft.com/office/drawing/2014/main" id="{7856A975-17E4-4DD6-25DF-B4E4C589F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643" y="4430382"/>
            <a:ext cx="1399427" cy="713118"/>
          </a:xfrm>
          <a:prstGeom prst="rect">
            <a:avLst/>
          </a:prstGeom>
        </p:spPr>
      </p:pic>
      <p:sp>
        <p:nvSpPr>
          <p:cNvPr id="2" name="Google Shape;87;p15">
            <a:extLst>
              <a:ext uri="{FF2B5EF4-FFF2-40B4-BE49-F238E27FC236}">
                <a16:creationId xmlns:a16="http://schemas.microsoft.com/office/drawing/2014/main" id="{3F371CF2-8B96-AAB9-E176-3C2F1F599918}"/>
              </a:ext>
            </a:extLst>
          </p:cNvPr>
          <p:cNvSpPr txBox="1"/>
          <p:nvPr/>
        </p:nvSpPr>
        <p:spPr>
          <a:xfrm>
            <a:off x="676275" y="4610100"/>
            <a:ext cx="139942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 dirty="0" err="1">
                <a:solidFill>
                  <a:srgbClr val="8F6A21"/>
                </a:solidFill>
              </a:rPr>
              <a:t>October</a:t>
            </a:r>
            <a:r>
              <a:rPr lang="fr" sz="1000" i="1" dirty="0">
                <a:solidFill>
                  <a:srgbClr val="8F6A21"/>
                </a:solidFill>
              </a:rPr>
              <a:t> 2025  |</a:t>
            </a:r>
            <a:endParaRPr sz="1000" i="1" dirty="0">
              <a:solidFill>
                <a:srgbClr val="8F6A2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63A95C-DCAA-A23F-E1A0-5C5D4A0A6DC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632680" y="4574246"/>
            <a:ext cx="34852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i="1" smtClean="0">
                <a:solidFill>
                  <a:srgbClr val="8F6A2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fr" i="1" dirty="0">
              <a:solidFill>
                <a:srgbClr val="8F6A21"/>
              </a:solidFill>
            </a:endParaRPr>
          </a:p>
        </p:txBody>
      </p:sp>
      <p:sp>
        <p:nvSpPr>
          <p:cNvPr id="6" name="Google Shape;83;p15">
            <a:extLst>
              <a:ext uri="{FF2B5EF4-FFF2-40B4-BE49-F238E27FC236}">
                <a16:creationId xmlns:a16="http://schemas.microsoft.com/office/drawing/2014/main" id="{B62C902C-9B5C-0C53-A0BE-AB7D58C99DDB}"/>
              </a:ext>
            </a:extLst>
          </p:cNvPr>
          <p:cNvSpPr txBox="1">
            <a:spLocks/>
          </p:cNvSpPr>
          <p:nvPr/>
        </p:nvSpPr>
        <p:spPr>
          <a:xfrm>
            <a:off x="676275" y="493161"/>
            <a:ext cx="852060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600" b="1" dirty="0">
                <a:solidFill>
                  <a:srgbClr val="576182"/>
                </a:solidFill>
                <a:latin typeface="FUTURA MEDIUM" panose="020B0602020204020303" pitchFamily="34" charset="-79"/>
                <a:ea typeface="Verdana"/>
                <a:cs typeface="FUTURA MEDIUM" panose="020B0602020204020303" pitchFamily="34" charset="-79"/>
              </a:rPr>
              <a:t>Human Cognitive Priors</a:t>
            </a:r>
            <a:endParaRPr lang="en-US" sz="2600" b="1" dirty="0">
              <a:solidFill>
                <a:srgbClr val="576182"/>
              </a:solidFill>
              <a:latin typeface="FUTURA MEDIUM" panose="020B0602020204020303" pitchFamily="34" charset="-79"/>
              <a:ea typeface="Verdana"/>
              <a:cs typeface="FUTURA MEDIUM" panose="020B0602020204020303" pitchFamily="34" charset="-79"/>
              <a:sym typeface="Verdan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C420E1-4857-D4D9-1053-7E6D2E865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1189" y="1011401"/>
            <a:ext cx="4077485" cy="370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88199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2F53A56B5CE34D8FE722A057F39282" ma:contentTypeVersion="10" ma:contentTypeDescription="Crée un document." ma:contentTypeScope="" ma:versionID="b6d5cd0133f2f4ca8cf6dc007f91046c">
  <xsd:schema xmlns:xsd="http://www.w3.org/2001/XMLSchema" xmlns:xs="http://www.w3.org/2001/XMLSchema" xmlns:p="http://schemas.microsoft.com/office/2006/metadata/properties" xmlns:ns2="8331f2a9-3d78-4ed7-90dc-ef191c2dd8da" targetNamespace="http://schemas.microsoft.com/office/2006/metadata/properties" ma:root="true" ma:fieldsID="7ac0b43c4914e9480c755e58291651b3" ns2:_="">
    <xsd:import namespace="8331f2a9-3d78-4ed7-90dc-ef191c2dd8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31f2a9-3d78-4ed7-90dc-ef191c2dd8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1813754-8597-48F1-85B5-8B2D3A8B5E16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terms/"/>
    <ds:schemaRef ds:uri="http://www.w3.org/XML/1998/namespace"/>
    <ds:schemaRef ds:uri="http://schemas.microsoft.com/office/2006/documentManagement/types"/>
    <ds:schemaRef ds:uri="8331f2a9-3d78-4ed7-90dc-ef191c2dd8da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A00DA6D-A6C5-411C-B31B-4CC4AD4494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31f2a9-3d78-4ed7-90dc-ef191c2dd8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EE4604-7B5E-4633-B808-5BE2512D4B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3342</TotalTime>
  <Words>1379</Words>
  <Application>Microsoft Macintosh PowerPoint</Application>
  <PresentationFormat>On-screen Show (16:9)</PresentationFormat>
  <Paragraphs>191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Cambria Math</vt:lpstr>
      <vt:lpstr>FUTURA MEDIUM</vt:lpstr>
      <vt:lpstr>Georgia</vt:lpstr>
      <vt:lpstr>Verdana</vt:lpstr>
      <vt:lpstr>Wingdings</vt:lpstr>
      <vt:lpstr>Simple Light</vt:lpstr>
      <vt:lpstr>Future of AI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de présentation</dc:title>
  <dc:creator>Alex Kane</dc:creator>
  <cp:lastModifiedBy>Yasser KHALAFAOUI</cp:lastModifiedBy>
  <cp:revision>27</cp:revision>
  <dcterms:modified xsi:type="dcterms:W3CDTF">2025-10-25T14:29:23Z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0x010100DA2F53A56B5CE34D8FE722A057F39282</vt:lpwstr>
  </property>
</Properties>
</file>